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5" r:id="rId2"/>
    <p:sldId id="259" r:id="rId3"/>
    <p:sldId id="262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88"/>
  </p:normalViewPr>
  <p:slideViewPr>
    <p:cSldViewPr snapToGrid="0" showGuides="1">
      <p:cViewPr>
        <p:scale>
          <a:sx n="107" d="100"/>
          <a:sy n="107" d="100"/>
        </p:scale>
        <p:origin x="6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66D4-19AB-77AF-4750-A1F862E2F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C94F5-D9D5-CA0A-55C8-3C9E5FC4F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BF784-1E06-D6F8-C29B-27D49DC9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77D11-8089-3CFA-4600-59023A08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1658B-DD5D-EE52-C976-81A5AC6C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9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30AE-C714-9315-E47C-6DFBD2F0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8A56-D706-2E3C-1146-E94A0C8E3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8417C-7715-36C2-D430-4C01B502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19963-A535-8408-7731-8F652CED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F53C3-1230-C315-08D9-DBF2E906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9F36B-1322-2131-CA4A-D43F8EB06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649C4-35C5-1E44-1DC4-F026FA723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C4004-8AAB-24CD-F489-D32B4573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C358-AFA0-BFB1-1719-6C347037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BDA8B-C329-B7A7-F439-11F59B7F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066C-B06A-401E-7285-E754045E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D8040-617F-4E57-D09F-2D29BCC9E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CD975-BD2F-7A1B-5060-8547BC44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EE512-A467-601A-F32F-7B23EC18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8BD1F-7DE5-EF2F-417D-64610ED3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6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D66B-0312-12AA-557F-CC6DC4D8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5B7AE-900A-04B5-2D5F-BD9BB5A11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6D67-9C5D-EC3F-623C-FC16BAAD4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289B8-7793-0248-27CF-6E6A24017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8FD77-8A62-C2A3-A9D0-3A47A496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8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8A48-4345-7597-6BFE-64A9E28B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EF266-D964-3DA8-EE83-F8F1F0A69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D401-1C51-B27C-001C-1E18FDB78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E85E8-22B3-8B9E-69A3-BE6858C87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1D5DA-FD33-9825-43CF-4D0D1296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0532A-9963-FAAA-61A9-D560330E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8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A63C-1DD2-A886-36DC-9B24921A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5F901-4FCE-C7CE-FDC2-A3CE40583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D08A2-5898-6B3A-C85C-068A4719F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4BBB3-9678-250A-A6DB-5B3336E66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C3752-0E34-649A-020E-62B4D4E55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4A72E4-F08E-5992-5F01-295EFA9A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B2C2C-ACF6-551C-2F88-1A6EA536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C9199-AEFB-0C0A-0059-930AB4F2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0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5EDC-8832-F998-1939-D57E39E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612F5-4834-DAAF-BD1B-E1CB0740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A6BBF-EC6E-4CF6-7B29-D5330B8EF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DCC42-9C58-3DC0-A3D5-BCE647CA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9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88247-9231-5FA3-5BA6-10328C11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904-9DBD-2ADE-7B89-2E93EC42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1CFE0-1DA6-9A51-72F4-228E832E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1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D38-9757-5D6A-8BE6-7102D0A4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7DEB4-2183-2F08-5F39-E9FD31942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A85A1-90E4-EFEE-FC83-5B200A9A8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E78BD-DCC2-78A4-1294-CEF44B14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EB366-B409-1F45-B014-8C773449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B2CF9-3C13-8A07-A8FD-8B65A4FB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2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7E54-D10B-BA0A-6BCA-F44424516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07787-4A2C-623F-4B3A-B89E6CDFC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5FDCE-11AE-4153-6EC7-BC2659B4A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8CB6E-7999-BCCC-DECF-79A390CE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6C2F7-09C5-4D33-1C31-EC9A1790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4DA5A-E51E-1858-157B-44292511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D9467B-93AE-14EE-9473-47FA49A4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AE824-FCDE-74B9-1329-823553BEC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1A9B5-8188-4E24-ECFA-AD908AEAC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E74B2-B392-EDDE-9CEB-33F25F2EF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BEBD-FCA5-115B-F78C-1306B27CE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5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Frequency of the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(scissor) vibration in the high-temperature limit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60ED4D0-C2E4-3210-83C0-1F357D51317D}"/>
              </a:ext>
            </a:extLst>
          </p:cNvPr>
          <p:cNvSpPr txBox="1"/>
          <p:nvPr/>
        </p:nvSpPr>
        <p:spPr>
          <a:xfrm>
            <a:off x="4606452" y="731075"/>
            <a:ext cx="72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Specify </a:t>
            </a:r>
            <a:r>
              <a:rPr lang="en-US" sz="2400" b="1" dirty="0"/>
              <a:t>Equilibrium Geometry</a:t>
            </a:r>
            <a:r>
              <a:rPr lang="en-US" sz="2400" dirty="0"/>
              <a:t>, </a:t>
            </a:r>
            <a:r>
              <a:rPr lang="en-US" sz="2400" b="1" dirty="0"/>
              <a:t>Water</a:t>
            </a:r>
            <a:r>
              <a:rPr lang="en-US" sz="2400" dirty="0"/>
              <a:t>, and </a:t>
            </a:r>
            <a:r>
              <a:rPr lang="en-US" sz="2400" b="1" dirty="0"/>
              <a:t>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1D5F90-B913-14EA-DF05-38987E21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9" y="2435731"/>
            <a:ext cx="3794859" cy="2643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98653-400F-8CC5-D426-1565961ECE99}"/>
              </a:ext>
            </a:extLst>
          </p:cNvPr>
          <p:cNvSpPr txBox="1"/>
          <p:nvPr/>
        </p:nvSpPr>
        <p:spPr>
          <a:xfrm>
            <a:off x="242168" y="5306560"/>
            <a:ext cx="41160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Yellow lines default to Hydrogens (so you don’t have to add them explicitly)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69A3FA-5DE2-E122-5B71-2DA46CDA24C3}"/>
              </a:ext>
            </a:extLst>
          </p:cNvPr>
          <p:cNvGrpSpPr/>
          <p:nvPr/>
        </p:nvGrpSpPr>
        <p:grpSpPr>
          <a:xfrm>
            <a:off x="4514850" y="1260270"/>
            <a:ext cx="7303770" cy="4477524"/>
            <a:chOff x="4514850" y="1485901"/>
            <a:chExt cx="7303770" cy="44775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AC098E-6B52-FD3F-1F33-3691233D0A9E}"/>
                </a:ext>
              </a:extLst>
            </p:cNvPr>
            <p:cNvGrpSpPr/>
            <p:nvPr/>
          </p:nvGrpSpPr>
          <p:grpSpPr>
            <a:xfrm>
              <a:off x="4514850" y="1485901"/>
              <a:ext cx="7303770" cy="4477524"/>
              <a:chOff x="4514850" y="1485901"/>
              <a:chExt cx="7303770" cy="447752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9C08E7A-C7B7-8190-CB62-0AA395B7F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24" t="1713" r="2593" b="3934"/>
              <a:stretch/>
            </p:blipFill>
            <p:spPr>
              <a:xfrm>
                <a:off x="4514850" y="1485901"/>
                <a:ext cx="7303770" cy="447752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E527F98-A1C8-F8D3-C846-D36925040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1890" y="4193540"/>
                <a:ext cx="2286000" cy="3683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CC664E-6F43-DE37-1E6B-D227EBCAD400}"/>
                </a:ext>
              </a:extLst>
            </p:cNvPr>
            <p:cNvSpPr/>
            <p:nvPr/>
          </p:nvSpPr>
          <p:spPr>
            <a:xfrm>
              <a:off x="5581404" y="1983179"/>
              <a:ext cx="1615043" cy="25754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D58BCD-7632-6C62-7093-24175119B682}"/>
                </a:ext>
              </a:extLst>
            </p:cNvPr>
            <p:cNvSpPr/>
            <p:nvPr/>
          </p:nvSpPr>
          <p:spPr>
            <a:xfrm>
              <a:off x="8061369" y="1981200"/>
              <a:ext cx="702622" cy="25754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424422-7AFA-00B5-97B6-8B9DF8E18583}"/>
                </a:ext>
              </a:extLst>
            </p:cNvPr>
            <p:cNvSpPr/>
            <p:nvPr/>
          </p:nvSpPr>
          <p:spPr>
            <a:xfrm>
              <a:off x="5581404" y="3628862"/>
              <a:ext cx="344383" cy="25754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369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EC696D-93D6-CD70-66E5-E326C9B0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432" y="1112898"/>
            <a:ext cx="7923825" cy="4432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ACA951-1911-E9FB-3796-9794C496A831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Frequency of 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(scissor) vibration in the high-temperature limit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ACA951-1911-E9FB-3796-9794C496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6730625-0D79-88DB-675D-91085E75BB6F}"/>
              </a:ext>
            </a:extLst>
          </p:cNvPr>
          <p:cNvGrpSpPr/>
          <p:nvPr/>
        </p:nvGrpSpPr>
        <p:grpSpPr>
          <a:xfrm>
            <a:off x="5166360" y="4663440"/>
            <a:ext cx="5132070" cy="1642971"/>
            <a:chOff x="5166360" y="4663440"/>
            <a:chExt cx="5132070" cy="16429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E3065D-9C19-2AB0-ED71-1DB7D1CB56F5}"/>
                </a:ext>
              </a:extLst>
            </p:cNvPr>
            <p:cNvGrpSpPr/>
            <p:nvPr/>
          </p:nvGrpSpPr>
          <p:grpSpPr>
            <a:xfrm>
              <a:off x="7437788" y="4800600"/>
              <a:ext cx="2860642" cy="1505811"/>
              <a:chOff x="1437038" y="4771563"/>
              <a:chExt cx="2860642" cy="15058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02D5FE-A85B-43B5-A150-A8E43F6654B9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02D5FE-A85B-43B5-A150-A8E43F6654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F7000E-D59F-C239-8EBF-2F876B35A6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313" y="4771563"/>
                <a:ext cx="1803367" cy="1136479"/>
              </a:xfrm>
              <a:prstGeom prst="straightConnector1">
                <a:avLst/>
              </a:prstGeom>
              <a:ln w="63500">
                <a:solidFill>
                  <a:srgbClr val="002060">
                    <a:alpha val="3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1207408-390A-E5B8-43A8-4F43CB9C78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6360" y="4663440"/>
              <a:ext cx="2211705" cy="1273639"/>
            </a:xfrm>
            <a:prstGeom prst="straightConnector1">
              <a:avLst/>
            </a:prstGeom>
            <a:ln w="63500">
              <a:solidFill>
                <a:srgbClr val="00206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A173EE1-E70F-52F9-A1D8-50DC7C9AE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21" y="2067567"/>
            <a:ext cx="3915410" cy="31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1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Frequency of 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(scissor) vibration in the low-temperature limit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606E2A-1F55-B251-0A22-854E757E1ADB}"/>
              </a:ext>
            </a:extLst>
          </p:cNvPr>
          <p:cNvSpPr txBox="1"/>
          <p:nvPr/>
        </p:nvSpPr>
        <p:spPr>
          <a:xfrm>
            <a:off x="8562109" y="500628"/>
            <a:ext cx="362989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Set-up procedure:</a:t>
            </a:r>
            <a:endParaRPr lang="en-US" sz="2400" dirty="0"/>
          </a:p>
          <a:p>
            <a:r>
              <a:rPr lang="en-US" sz="2400" b="1" dirty="0"/>
              <a:t>Position</a:t>
            </a:r>
            <a:r>
              <a:rPr lang="en-US" sz="2400" dirty="0"/>
              <a:t> 4-5 water molecules around the solute.</a:t>
            </a:r>
          </a:p>
          <a:p>
            <a:endParaRPr lang="en-US" sz="2400" dirty="0"/>
          </a:p>
          <a:p>
            <a:r>
              <a:rPr lang="en-US" sz="2400" b="1" dirty="0"/>
              <a:t>Display H-bonds </a:t>
            </a:r>
            <a:r>
              <a:rPr lang="en-US" sz="2400" dirty="0"/>
              <a:t>using the Model dropdown menu.</a:t>
            </a:r>
          </a:p>
          <a:p>
            <a:endParaRPr lang="en-US" sz="2400" dirty="0"/>
          </a:p>
          <a:p>
            <a:r>
              <a:rPr lang="en-US" sz="2400" b="1" dirty="0"/>
              <a:t>Minimize</a:t>
            </a:r>
            <a:r>
              <a:rPr lang="en-US" sz="2400" dirty="0"/>
              <a:t> </a:t>
            </a:r>
            <a:r>
              <a:rPr lang="en-US" sz="2400" b="1" dirty="0"/>
              <a:t>energy </a:t>
            </a:r>
            <a:r>
              <a:rPr lang="en-US" sz="2400" dirty="0"/>
              <a:t>to get a configuration with least three H-bonds to the amine.</a:t>
            </a:r>
          </a:p>
          <a:p>
            <a:endParaRPr lang="en-US" sz="2400" dirty="0"/>
          </a:p>
          <a:p>
            <a:r>
              <a:rPr lang="en-US" sz="2400" b="1" dirty="0"/>
              <a:t>Delete</a:t>
            </a:r>
            <a:r>
              <a:rPr lang="en-US" sz="2400" dirty="0"/>
              <a:t> non H-bonding water molecules before proceeding to the quantum calculation.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44BE32-7E93-BFB4-F938-199660E4CA4D}"/>
              </a:ext>
            </a:extLst>
          </p:cNvPr>
          <p:cNvGrpSpPr/>
          <p:nvPr/>
        </p:nvGrpSpPr>
        <p:grpSpPr>
          <a:xfrm>
            <a:off x="1" y="971750"/>
            <a:ext cx="8232749" cy="4556468"/>
            <a:chOff x="1" y="971750"/>
            <a:chExt cx="8232749" cy="4556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2247D24-F69A-D2C6-C7CA-B7167CBAA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84"/>
            <a:stretch/>
          </p:blipFill>
          <p:spPr>
            <a:xfrm>
              <a:off x="1" y="971750"/>
              <a:ext cx="8206740" cy="45564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F894298-F4EB-23DE-50FD-1904DA931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2215" y="1432687"/>
              <a:ext cx="2350535" cy="4095531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CD05D0-6BAB-9D70-EFD5-1E270662E88E}"/>
              </a:ext>
            </a:extLst>
          </p:cNvPr>
          <p:cNvCxnSpPr>
            <a:cxnSpLocks/>
          </p:cNvCxnSpPr>
          <p:nvPr/>
        </p:nvCxnSpPr>
        <p:spPr>
          <a:xfrm flipH="1">
            <a:off x="7999199" y="4203865"/>
            <a:ext cx="562910" cy="1127350"/>
          </a:xfrm>
          <a:prstGeom prst="straightConnector1">
            <a:avLst/>
          </a:prstGeom>
          <a:ln w="38100">
            <a:solidFill>
              <a:schemeClr val="accent1">
                <a:alpha val="5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40B147-955E-FE60-4EF1-ECE9B5B3D303}"/>
              </a:ext>
            </a:extLst>
          </p:cNvPr>
          <p:cNvCxnSpPr>
            <a:cxnSpLocks/>
          </p:cNvCxnSpPr>
          <p:nvPr/>
        </p:nvCxnSpPr>
        <p:spPr>
          <a:xfrm flipH="1">
            <a:off x="7381530" y="1446713"/>
            <a:ext cx="1180579" cy="714596"/>
          </a:xfrm>
          <a:prstGeom prst="straightConnector1">
            <a:avLst/>
          </a:prstGeom>
          <a:ln w="38100">
            <a:solidFill>
              <a:schemeClr val="accent1">
                <a:alpha val="5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0FB0FE-623D-D8FB-2E03-0178E9CA8B0B}"/>
              </a:ext>
            </a:extLst>
          </p:cNvPr>
          <p:cNvSpPr txBox="1"/>
          <p:nvPr/>
        </p:nvSpPr>
        <p:spPr>
          <a:xfrm>
            <a:off x="100013" y="5882913"/>
            <a:ext cx="846209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You’ll probably have to iterate this procedure a few times because the solvent water molecules move around when you minimize.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55492B-F306-EDF7-5CA9-A94BA01FEECF}"/>
              </a:ext>
            </a:extLst>
          </p:cNvPr>
          <p:cNvCxnSpPr>
            <a:cxnSpLocks/>
          </p:cNvCxnSpPr>
          <p:nvPr/>
        </p:nvCxnSpPr>
        <p:spPr>
          <a:xfrm flipH="1" flipV="1">
            <a:off x="6300963" y="5425313"/>
            <a:ext cx="2161134" cy="299908"/>
          </a:xfrm>
          <a:prstGeom prst="straightConnector1">
            <a:avLst/>
          </a:prstGeom>
          <a:ln w="38100">
            <a:solidFill>
              <a:schemeClr val="accent1">
                <a:alpha val="53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57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Frequency of 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(scissor) vibration in the low-temperature limit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6C38586-1F29-3D74-794A-5493FCD6C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0" r="2490" b="3343"/>
          <a:stretch/>
        </p:blipFill>
        <p:spPr>
          <a:xfrm>
            <a:off x="0" y="1885950"/>
            <a:ext cx="5866130" cy="36594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02C48A-F37F-2B0F-1A24-7A34A8542C82}"/>
              </a:ext>
            </a:extLst>
          </p:cNvPr>
          <p:cNvGrpSpPr/>
          <p:nvPr/>
        </p:nvGrpSpPr>
        <p:grpSpPr>
          <a:xfrm>
            <a:off x="5866130" y="1618291"/>
            <a:ext cx="6146800" cy="3399479"/>
            <a:chOff x="4709160" y="1611629"/>
            <a:chExt cx="7075170" cy="41948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FB459C-3C9E-6B05-7108-3083518D0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0" t="1529" r="1319" b="4948"/>
            <a:stretch/>
          </p:blipFill>
          <p:spPr>
            <a:xfrm>
              <a:off x="4709160" y="1611629"/>
              <a:ext cx="7075170" cy="419481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09BFE5-77C9-2FE4-59FB-4F3DD6A3C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1890" y="4193540"/>
              <a:ext cx="2286000" cy="3683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50AAA6-3C8F-1AF0-891B-5AD86ECDA53A}"/>
              </a:ext>
            </a:extLst>
          </p:cNvPr>
          <p:cNvSpPr txBox="1"/>
          <p:nvPr/>
        </p:nvSpPr>
        <p:spPr>
          <a:xfrm>
            <a:off x="5706453" y="850890"/>
            <a:ext cx="614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Change </a:t>
            </a:r>
            <a:r>
              <a:rPr lang="en-US" sz="2400" b="1" dirty="0"/>
              <a:t>Equilibrium Geometry </a:t>
            </a:r>
            <a:r>
              <a:rPr lang="en-US" sz="2400" dirty="0"/>
              <a:t>to </a:t>
            </a:r>
            <a:r>
              <a:rPr lang="en-US" sz="2400" b="1" dirty="0"/>
              <a:t>Energy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CC04EF-7246-3CC3-243D-CF0EA3268BBB}"/>
              </a:ext>
            </a:extLst>
          </p:cNvPr>
          <p:cNvSpPr/>
          <p:nvPr/>
        </p:nvSpPr>
        <p:spPr>
          <a:xfrm>
            <a:off x="6757060" y="1983179"/>
            <a:ext cx="855023" cy="24938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8F84F-449A-8249-AC38-6BA5971619DE}"/>
              </a:ext>
            </a:extLst>
          </p:cNvPr>
          <p:cNvSpPr txBox="1"/>
          <p:nvPr/>
        </p:nvSpPr>
        <p:spPr>
          <a:xfrm>
            <a:off x="100012" y="5882913"/>
            <a:ext cx="1191291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The calculation will move along a lot faster if you choose “Energy” (rather than the default, “Equilibrium Geometry”) here. </a:t>
            </a:r>
          </a:p>
        </p:txBody>
      </p:sp>
    </p:spTree>
    <p:extLst>
      <p:ext uri="{BB962C8B-B14F-4D97-AF65-F5344CB8AC3E}">
        <p14:creationId xmlns:p14="http://schemas.microsoft.com/office/powerpoint/2010/main" val="255241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Frequency of 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(scissor) vibration in the low-temperature limit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F6D71BA-6187-4CAA-CE88-97BC5AD5B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0" r="2490" b="3343"/>
          <a:stretch/>
        </p:blipFill>
        <p:spPr>
          <a:xfrm>
            <a:off x="0" y="1885950"/>
            <a:ext cx="5866130" cy="3659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B3A39-9470-7340-9840-9B8D73EE5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579" y="1449685"/>
            <a:ext cx="6344731" cy="33621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2A6892-2ED4-DFAB-DD97-D4DDE3BFA3E3}"/>
              </a:ext>
            </a:extLst>
          </p:cNvPr>
          <p:cNvGrpSpPr/>
          <p:nvPr/>
        </p:nvGrpSpPr>
        <p:grpSpPr>
          <a:xfrm>
            <a:off x="6492240" y="4317764"/>
            <a:ext cx="4091940" cy="1505811"/>
            <a:chOff x="5612130" y="4800600"/>
            <a:chExt cx="4091940" cy="15058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9F7516-1715-12F6-5E01-4B9799CD31FE}"/>
                </a:ext>
              </a:extLst>
            </p:cNvPr>
            <p:cNvGrpSpPr/>
            <p:nvPr/>
          </p:nvGrpSpPr>
          <p:grpSpPr>
            <a:xfrm>
              <a:off x="7437788" y="4883386"/>
              <a:ext cx="2266282" cy="1423025"/>
              <a:chOff x="1437038" y="4854349"/>
              <a:chExt cx="2266282" cy="14230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2BC470-124E-3A9D-897E-8C2047623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2BC470-124E-3A9D-897E-8C2047623D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AD05C49-B826-3327-0A89-2A95EFB6C9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313" y="4854349"/>
                <a:ext cx="1209007" cy="1053693"/>
              </a:xfrm>
              <a:prstGeom prst="straightConnector1">
                <a:avLst/>
              </a:prstGeom>
              <a:ln w="63500">
                <a:solidFill>
                  <a:srgbClr val="002060">
                    <a:alpha val="3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DEDE9E-7A3E-F0D4-DAD8-AAE861DAC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2130" y="4800600"/>
              <a:ext cx="1765935" cy="1136479"/>
            </a:xfrm>
            <a:prstGeom prst="straightConnector1">
              <a:avLst/>
            </a:prstGeom>
            <a:ln w="63500">
              <a:solidFill>
                <a:srgbClr val="00206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257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197</Words>
  <Application>Microsoft Macintosh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55</cp:revision>
  <dcterms:created xsi:type="dcterms:W3CDTF">2023-11-19T01:39:30Z</dcterms:created>
  <dcterms:modified xsi:type="dcterms:W3CDTF">2023-11-27T14:59:44Z</dcterms:modified>
</cp:coreProperties>
</file>